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411" r:id="rId3"/>
    <p:sldId id="413" r:id="rId4"/>
    <p:sldId id="425" r:id="rId5"/>
    <p:sldId id="412" r:id="rId6"/>
    <p:sldId id="426" r:id="rId7"/>
    <p:sldId id="414" r:id="rId8"/>
    <p:sldId id="415" r:id="rId9"/>
    <p:sldId id="416" r:id="rId10"/>
    <p:sldId id="417" r:id="rId11"/>
    <p:sldId id="418" r:id="rId12"/>
    <p:sldId id="419" r:id="rId13"/>
    <p:sldId id="421" r:id="rId14"/>
    <p:sldId id="422" r:id="rId15"/>
    <p:sldId id="423" r:id="rId16"/>
    <p:sldId id="424" r:id="rId17"/>
    <p:sldId id="42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97"/>
    <p:restoredTop sz="94622"/>
  </p:normalViewPr>
  <p:slideViewPr>
    <p:cSldViewPr snapToGrid="0">
      <p:cViewPr varScale="1">
        <p:scale>
          <a:sx n="127" d="100"/>
          <a:sy n="127" d="100"/>
        </p:scale>
        <p:origin x="208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84578-64B2-22DE-1535-B9D038B3D4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B431EB-8D5B-EE97-919F-6793FA7062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E04D2-42AC-1511-2C2E-752813F47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B5B85-EE3F-A8CD-008D-D895EB2C7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995E0-19A6-40D8-76E3-40A5B2CD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393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FBECE-F2EA-8F8E-91A5-E265FB74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EC4BC2-AA83-56D0-BAD1-26707C415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13445-6D84-5899-A74A-FABB466B0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C3905-3416-7C11-2A4A-16862A026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9C8F1B-186C-22F1-2003-0720909BA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887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6397FA-3A00-609B-24FC-F1B76BF864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5FF000-094D-1CFB-0437-09BD7B003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82487-039A-8039-4DFF-4A0E43D46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D2DC0C-9F90-3DE1-AACF-4AF7F7962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F65DE-6966-B5EE-C274-CCBB63F68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65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A2786-CF06-E469-7879-247E46845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43834-8A33-FDA3-A154-142A3ABFF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453E7-0766-9E13-F632-F5ACCC077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348C2-4ECB-8FA5-550F-E8E041FBE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D45ED-7A4F-ACA0-0358-2596CC398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44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6354D-2B1D-D851-F3E8-5316533D8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638E9-1412-1F38-69F4-53DEF0F1F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E75C5-023E-8F50-9E40-66814641D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B1052E-CD7A-3D00-A667-AA4941DE9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98C49-3218-2F23-F48F-CA1DCD737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675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5A06D-BB6A-556E-5915-E59C79114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FEDC5-7D43-48CA-233B-196165D00A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D718DB-47E7-F638-2E13-C6B77F9EF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B9D27-8E6D-76BE-8D16-8EF3F71B4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9BA730-82DE-A87F-DE66-A719A3EAE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E4987-6906-C570-4C09-159B85FFF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32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72458-9747-3600-29A2-551EF3F8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1A100-31FC-6191-4E64-C78D968E7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09B66C-E212-9A2E-3AFC-2286D4A75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3E4124-A6CF-90EF-41E8-37E2E933C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1D6913-6403-74FB-B2F8-2A4A3A355D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C0C175-716D-3FB2-1FA8-4A79B15E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7C994B-2DBE-5F53-92CF-C295EA36E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5B6D4D-F27C-9C0C-7D1F-AF364ED01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07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59ED8-64B1-919E-E631-65B7D8F97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72DAE0-6FEB-B7A5-796C-B0E8FAE63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385E9D-9B7E-0634-2199-7F6CBFBF5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3FE41A-6D29-E63E-C398-F9AE55C84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99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24C4E7-4618-E7E1-D5DF-1C5946CF7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F4C4B-4530-8002-6103-A599FF15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0771C2-CBD7-F5C8-3251-9C556312E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802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CC088-3B04-BBE9-7847-E7AFDD720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11BE1-F04F-9B78-7C42-DBF659D3E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3F6F37-43F2-2492-E538-114DAAE466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66C470-6E5D-464B-882D-AB9E98AF5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0FB7A-C017-D428-96EA-C22BAFF2B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EA49D8-1559-163C-6B93-B1CA5F32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449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DF6DA-C9AB-AC10-662E-AA5977D78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1EEF79-82A6-68AA-6766-F736DE996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3527E4-00DB-953B-8617-94E10BD5C2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5446B1-2BD1-A56A-A7CB-CEAD94488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B908F-A954-7F35-51B7-CC09A7904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869FF9-695C-114F-DDC7-4048CCBA6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222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2B693F-56A2-D42A-D89D-8C6204EA7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20D80-2B53-454E-7C8D-98EFEB19B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050C9-9AD2-4DF6-7D7C-1A88715B93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C682B5-CB05-A247-9D8D-F67DA6F71B06}" type="datetimeFigureOut">
              <a:rPr lang="en-US" smtClean="0"/>
              <a:t>9/10/25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79CF8-4BDE-689D-4465-E2F23A6B21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C9BEB-E058-0B89-1857-7A95C6B2E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584828-9FF7-BE4D-88F0-C45834059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425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C0C43-574B-0AFD-A989-32FBB204B1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Exploratory Testing</a:t>
            </a:r>
            <a:br>
              <a:rPr lang="en-US" dirty="0"/>
            </a:br>
            <a:r>
              <a:rPr lang="en-US" dirty="0"/>
              <a:t>w/agentic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334F59-F339-205C-136C-5EE5F9C67E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Llewellyn Falco</a:t>
            </a:r>
          </a:p>
        </p:txBody>
      </p:sp>
    </p:spTree>
    <p:extLst>
      <p:ext uri="{BB962C8B-B14F-4D97-AF65-F5344CB8AC3E}">
        <p14:creationId xmlns:p14="http://schemas.microsoft.com/office/powerpoint/2010/main" val="1137960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C7D68B-9CCE-3B50-9417-45179B0F5A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D2D71-3080-3AD6-BE50-569EA7E847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r>
              <a:rPr lang="en-US" dirty="0"/>
              <a:t>The Pieces</a:t>
            </a:r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230874D0-4E9E-D651-258A-B34565C6A7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3" t="15412" r="13175" b="14805"/>
          <a:stretch>
            <a:fillRect/>
          </a:stretch>
        </p:blipFill>
        <p:spPr bwMode="auto">
          <a:xfrm>
            <a:off x="5367645" y="2432792"/>
            <a:ext cx="1923803" cy="181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03CA69-39A0-A2CD-E878-B0D7F71C3732}"/>
              </a:ext>
            </a:extLst>
          </p:cNvPr>
          <p:cNvSpPr txBox="1"/>
          <p:nvPr/>
        </p:nvSpPr>
        <p:spPr>
          <a:xfrm>
            <a:off x="5548693" y="4244223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The Software</a:t>
            </a:r>
          </a:p>
        </p:txBody>
      </p:sp>
      <p:pic>
        <p:nvPicPr>
          <p:cNvPr id="3076" name="Picture 4" descr="Generated image">
            <a:extLst>
              <a:ext uri="{FF2B5EF4-FFF2-40B4-BE49-F238E27FC236}">
                <a16:creationId xmlns:a16="http://schemas.microsoft.com/office/drawing/2014/main" id="{A31B6431-6FB5-8AF0-9B4E-59393DEA1D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0" t="13154" r="10240" b="11891"/>
          <a:stretch>
            <a:fillRect/>
          </a:stretch>
        </p:blipFill>
        <p:spPr bwMode="auto">
          <a:xfrm>
            <a:off x="2978847" y="1621254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59DC70-69F3-6220-72CF-95014B50DA80}"/>
              </a:ext>
            </a:extLst>
          </p:cNvPr>
          <p:cNvSpPr txBox="1"/>
          <p:nvPr/>
        </p:nvSpPr>
        <p:spPr>
          <a:xfrm>
            <a:off x="3060253" y="3244330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Interactions</a:t>
            </a:r>
          </a:p>
        </p:txBody>
      </p:sp>
      <p:pic>
        <p:nvPicPr>
          <p:cNvPr id="3080" name="Picture 8" descr="Generated image">
            <a:extLst>
              <a:ext uri="{FF2B5EF4-FFF2-40B4-BE49-F238E27FC236}">
                <a16:creationId xmlns:a16="http://schemas.microsoft.com/office/drawing/2014/main" id="{65BBC255-1503-3261-2D64-7C760E35A8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7" t="13694" r="19770" b="13513"/>
          <a:stretch>
            <a:fillRect/>
          </a:stretch>
        </p:blipFill>
        <p:spPr bwMode="auto">
          <a:xfrm>
            <a:off x="8901629" y="1708058"/>
            <a:ext cx="1407358" cy="1630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31883F-1615-F740-F2E8-106DA04C8667}"/>
              </a:ext>
            </a:extLst>
          </p:cNvPr>
          <p:cNvSpPr txBox="1"/>
          <p:nvPr/>
        </p:nvSpPr>
        <p:spPr>
          <a:xfrm>
            <a:off x="8693062" y="3384742"/>
            <a:ext cx="18009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Observations</a:t>
            </a:r>
          </a:p>
        </p:txBody>
      </p:sp>
      <p:pic>
        <p:nvPicPr>
          <p:cNvPr id="3082" name="Picture 10" descr="Generated image">
            <a:extLst>
              <a:ext uri="{FF2B5EF4-FFF2-40B4-BE49-F238E27FC236}">
                <a16:creationId xmlns:a16="http://schemas.microsoft.com/office/drawing/2014/main" id="{6771C9F3-6A3A-5BC1-61BC-9ECA41BD95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846" y="3756965"/>
            <a:ext cx="1713180" cy="171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C487C8-C1F6-BE55-394D-1B8929CA6DAB}"/>
              </a:ext>
            </a:extLst>
          </p:cNvPr>
          <p:cNvSpPr txBox="1"/>
          <p:nvPr/>
        </p:nvSpPr>
        <p:spPr>
          <a:xfrm>
            <a:off x="1016583" y="5431591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Plan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A9CB8D-B632-B39F-9F1B-AB6068B9CB7F}"/>
              </a:ext>
            </a:extLst>
          </p:cNvPr>
          <p:cNvSpPr txBox="1"/>
          <p:nvPr/>
        </p:nvSpPr>
        <p:spPr>
          <a:xfrm>
            <a:off x="9822685" y="3856147"/>
            <a:ext cx="1843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Regression Tests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41481D-5469-051A-BF6B-49BA1272EA66}"/>
              </a:ext>
            </a:extLst>
          </p:cNvPr>
          <p:cNvSpPr txBox="1"/>
          <p:nvPr/>
        </p:nvSpPr>
        <p:spPr>
          <a:xfrm>
            <a:off x="10744668" y="4327552"/>
            <a:ext cx="140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Shrink Layer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60A150-A726-28D7-3201-E83244896C00}"/>
              </a:ext>
            </a:extLst>
          </p:cNvPr>
          <p:cNvSpPr txBox="1"/>
          <p:nvPr/>
        </p:nvSpPr>
        <p:spPr>
          <a:xfrm rot="16200000">
            <a:off x="4394427" y="3200077"/>
            <a:ext cx="1407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Testing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564FDB-0360-8D6D-6B76-BB24609D136C}"/>
              </a:ext>
            </a:extLst>
          </p:cNvPr>
          <p:cNvSpPr txBox="1"/>
          <p:nvPr/>
        </p:nvSpPr>
        <p:spPr>
          <a:xfrm>
            <a:off x="2392843" y="5800923"/>
            <a:ext cx="1807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System Diagram</a:t>
            </a:r>
          </a:p>
        </p:txBody>
      </p:sp>
    </p:spTree>
    <p:extLst>
      <p:ext uri="{BB962C8B-B14F-4D97-AF65-F5344CB8AC3E}">
        <p14:creationId xmlns:p14="http://schemas.microsoft.com/office/powerpoint/2010/main" val="4032926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822EA-488E-3DE8-D782-5983D64AA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49F310F2-BE73-B566-CB0F-E7A6E4EF2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41" r="41"/>
          <a:stretch/>
        </p:blipFill>
        <p:spPr bwMode="auto">
          <a:xfrm>
            <a:off x="2610714" y="909899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0534C9-D60A-A0FE-5783-22C10EFBF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The Software - Testability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52A678-8B3D-A8AE-9A08-7C5AEAC16063}"/>
              </a:ext>
            </a:extLst>
          </p:cNvPr>
          <p:cNvSpPr txBox="1"/>
          <p:nvPr/>
        </p:nvSpPr>
        <p:spPr>
          <a:xfrm>
            <a:off x="5315147" y="3244334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Original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A5F6F2-A20C-5CE1-07F2-2C73105EED25}"/>
              </a:ext>
            </a:extLst>
          </p:cNvPr>
          <p:cNvSpPr txBox="1"/>
          <p:nvPr/>
        </p:nvSpPr>
        <p:spPr>
          <a:xfrm>
            <a:off x="2714368" y="2918251"/>
            <a:ext cx="6763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Testing interfaces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7EC6D6-F99F-4863-AE5F-5D5C1261AEC1}"/>
              </a:ext>
            </a:extLst>
          </p:cNvPr>
          <p:cNvSpPr txBox="1"/>
          <p:nvPr/>
        </p:nvSpPr>
        <p:spPr>
          <a:xfrm>
            <a:off x="4530811" y="3613666"/>
            <a:ext cx="3130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Exposed pieces</a:t>
            </a:r>
          </a:p>
        </p:txBody>
      </p:sp>
    </p:spTree>
    <p:extLst>
      <p:ext uri="{BB962C8B-B14F-4D97-AF65-F5344CB8AC3E}">
        <p14:creationId xmlns:p14="http://schemas.microsoft.com/office/powerpoint/2010/main" val="210891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6F57A-466C-8B3F-C5A5-8BFAF8EA4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Generated image">
            <a:extLst>
              <a:ext uri="{FF2B5EF4-FFF2-40B4-BE49-F238E27FC236}">
                <a16:creationId xmlns:a16="http://schemas.microsoft.com/office/drawing/2014/main" id="{3E3488D3-BE8E-7443-4B3F-49F04C2676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0" t="13154" r="10240" b="11891"/>
          <a:stretch>
            <a:fillRect/>
          </a:stretch>
        </p:blipFill>
        <p:spPr bwMode="auto">
          <a:xfrm>
            <a:off x="2610714" y="798686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74DB6B-8777-4BCA-60ED-D1CBF76737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Interactions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39FFA5-0419-4405-F81A-F59D81222C9D}"/>
              </a:ext>
            </a:extLst>
          </p:cNvPr>
          <p:cNvSpPr txBox="1"/>
          <p:nvPr/>
        </p:nvSpPr>
        <p:spPr>
          <a:xfrm>
            <a:off x="4808844" y="3327461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MCP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BD579A-6099-4425-3636-BBE4DAE9D263}"/>
              </a:ext>
            </a:extLst>
          </p:cNvPr>
          <p:cNvSpPr txBox="1"/>
          <p:nvPr/>
        </p:nvSpPr>
        <p:spPr>
          <a:xfrm>
            <a:off x="6370550" y="2577337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Custom MCP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41F18C-EAF5-9858-31CC-CCB7FFEBC2A5}"/>
              </a:ext>
            </a:extLst>
          </p:cNvPr>
          <p:cNvSpPr txBox="1"/>
          <p:nvPr/>
        </p:nvSpPr>
        <p:spPr>
          <a:xfrm>
            <a:off x="6276486" y="3911331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CLI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3EA929-864A-CED2-50AE-8F75B5EB13E5}"/>
              </a:ext>
            </a:extLst>
          </p:cNvPr>
          <p:cNvSpPr txBox="1"/>
          <p:nvPr/>
        </p:nvSpPr>
        <p:spPr>
          <a:xfrm>
            <a:off x="3457975" y="4128654"/>
            <a:ext cx="1561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Selenium</a:t>
            </a:r>
          </a:p>
        </p:txBody>
      </p:sp>
    </p:spTree>
    <p:extLst>
      <p:ext uri="{BB962C8B-B14F-4D97-AF65-F5344CB8AC3E}">
        <p14:creationId xmlns:p14="http://schemas.microsoft.com/office/powerpoint/2010/main" val="984484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E421D4-AE63-8859-9182-C7A2CC0C1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19117-10B0-8958-C6DA-8F2756F054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What is the app?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84FE6F-1D0E-2E15-31E6-049E53327687}"/>
              </a:ext>
            </a:extLst>
          </p:cNvPr>
          <p:cNvSpPr txBox="1"/>
          <p:nvPr/>
        </p:nvSpPr>
        <p:spPr>
          <a:xfrm>
            <a:off x="4440762" y="2454876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Rest endpoint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7B8A94-D029-60DD-DF41-17E79B27E395}"/>
              </a:ext>
            </a:extLst>
          </p:cNvPr>
          <p:cNvSpPr txBox="1"/>
          <p:nvPr/>
        </p:nvSpPr>
        <p:spPr>
          <a:xfrm>
            <a:off x="4440762" y="2011601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Webpage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5E2D0B-DCFB-A235-42E6-648F77BB9FFB}"/>
              </a:ext>
            </a:extLst>
          </p:cNvPr>
          <p:cNvSpPr txBox="1"/>
          <p:nvPr/>
        </p:nvSpPr>
        <p:spPr>
          <a:xfrm>
            <a:off x="4440762" y="2898151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Library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52315C-8211-62F3-612B-6ECC049D4B9C}"/>
              </a:ext>
            </a:extLst>
          </p:cNvPr>
          <p:cNvSpPr txBox="1"/>
          <p:nvPr/>
        </p:nvSpPr>
        <p:spPr>
          <a:xfrm>
            <a:off x="4440762" y="3341426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Phone App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FAB3F9-C340-674C-1D08-4780F4580D94}"/>
              </a:ext>
            </a:extLst>
          </p:cNvPr>
          <p:cNvSpPr txBox="1"/>
          <p:nvPr/>
        </p:nvSpPr>
        <p:spPr>
          <a:xfrm>
            <a:off x="4440762" y="3784701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Desktop App</a:t>
            </a:r>
          </a:p>
        </p:txBody>
      </p:sp>
    </p:spTree>
    <p:extLst>
      <p:ext uri="{BB962C8B-B14F-4D97-AF65-F5344CB8AC3E}">
        <p14:creationId xmlns:p14="http://schemas.microsoft.com/office/powerpoint/2010/main" val="3878321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5BEE8-4939-8655-E440-A70F18A50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CE19B53F-33F1-D883-1515-26F4279A0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41" r="41"/>
          <a:stretch/>
        </p:blipFill>
        <p:spPr bwMode="auto">
          <a:xfrm>
            <a:off x="5807868" y="2351743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7D9C53-D59A-A101-DCF1-49719C14C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1877658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Rest endpoint</a:t>
            </a:r>
            <a:br>
              <a:rPr lang="en-US" dirty="0"/>
            </a:br>
            <a:r>
              <a:rPr lang="en-US" sz="2200" dirty="0">
                <a:latin typeface="OpenDyslexic" pitchFamily="2" charset="77"/>
              </a:rPr>
              <a:t>The Software - Testability</a:t>
            </a:r>
          </a:p>
        </p:txBody>
      </p:sp>
      <p:pic>
        <p:nvPicPr>
          <p:cNvPr id="4" name="Picture 4" descr="Generated image">
            <a:extLst>
              <a:ext uri="{FF2B5EF4-FFF2-40B4-BE49-F238E27FC236}">
                <a16:creationId xmlns:a16="http://schemas.microsoft.com/office/drawing/2014/main" id="{62738A21-1C37-8B72-E8C3-8275270682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0" t="13154" r="10240" b="11891"/>
          <a:stretch>
            <a:fillRect/>
          </a:stretch>
        </p:blipFill>
        <p:spPr bwMode="auto">
          <a:xfrm>
            <a:off x="1090387" y="2237514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082590-0EDD-68AF-CB60-9D681FDABCBC}"/>
              </a:ext>
            </a:extLst>
          </p:cNvPr>
          <p:cNvSpPr txBox="1"/>
          <p:nvPr/>
        </p:nvSpPr>
        <p:spPr>
          <a:xfrm>
            <a:off x="2737257" y="2679720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HTTPS -&gt;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DC09F7-C349-B92B-6973-1EEC3B0F2AA6}"/>
              </a:ext>
            </a:extLst>
          </p:cNvPr>
          <p:cNvSpPr txBox="1"/>
          <p:nvPr/>
        </p:nvSpPr>
        <p:spPr>
          <a:xfrm>
            <a:off x="2737257" y="3132943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Data &lt;-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638239-643B-B531-4D25-8DA32973E044}"/>
              </a:ext>
            </a:extLst>
          </p:cNvPr>
          <p:cNvSpPr txBox="1"/>
          <p:nvPr/>
        </p:nvSpPr>
        <p:spPr>
          <a:xfrm>
            <a:off x="8311743" y="2394279"/>
            <a:ext cx="228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Side Effects</a:t>
            </a:r>
          </a:p>
          <a:p>
            <a:pPr algn="ctr"/>
            <a:r>
              <a:rPr lang="en-US" b="1" dirty="0"/>
              <a:t>Real World impacts</a:t>
            </a:r>
          </a:p>
          <a:p>
            <a:pPr algn="ctr"/>
            <a:r>
              <a:rPr lang="en-US" b="1" dirty="0" err="1"/>
              <a:t>Asynchronicity</a:t>
            </a:r>
            <a:endParaRPr lang="en-US" b="1" dirty="0"/>
          </a:p>
          <a:p>
            <a:pPr algn="ctr"/>
            <a:r>
              <a:rPr lang="en-US" b="1" dirty="0"/>
              <a:t>Data Setup</a:t>
            </a:r>
          </a:p>
          <a:p>
            <a:pPr algn="ctr"/>
            <a:r>
              <a:rPr lang="en-US" b="1" dirty="0"/>
              <a:t>State - Login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B420F31-9CA3-4CC0-378C-794B95F5BE2E}"/>
              </a:ext>
            </a:extLst>
          </p:cNvPr>
          <p:cNvSpPr/>
          <p:nvPr/>
        </p:nvSpPr>
        <p:spPr>
          <a:xfrm>
            <a:off x="4663044" y="1685581"/>
            <a:ext cx="680137" cy="3238959"/>
          </a:xfrm>
          <a:prstGeom prst="roundRect">
            <a:avLst/>
          </a:prstGeom>
          <a:noFill/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8FCC97-C992-B8CB-B431-EBAAED572139}"/>
              </a:ext>
            </a:extLst>
          </p:cNvPr>
          <p:cNvSpPr txBox="1"/>
          <p:nvPr/>
        </p:nvSpPr>
        <p:spPr>
          <a:xfrm rot="16200000">
            <a:off x="3855553" y="2996454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Testing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C91404-83FF-2FBB-8A2A-8EDEE7741D90}"/>
              </a:ext>
            </a:extLst>
          </p:cNvPr>
          <p:cNvSpPr txBox="1"/>
          <p:nvPr/>
        </p:nvSpPr>
        <p:spPr>
          <a:xfrm>
            <a:off x="4998553" y="5220210"/>
            <a:ext cx="228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/>
              <a:t>run.sh</a:t>
            </a:r>
            <a:br>
              <a:rPr lang="en-US" b="1" dirty="0"/>
            </a:br>
            <a:r>
              <a:rPr lang="en-US" b="1" dirty="0" err="1"/>
              <a:t>run_for_tests.sh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33441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E46F9-3709-2C81-2715-9CF57A01D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ECF9C3EA-2B39-4098-7F70-54B02E942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41" r="41"/>
          <a:stretch/>
        </p:blipFill>
        <p:spPr bwMode="auto">
          <a:xfrm>
            <a:off x="6096000" y="2704282"/>
            <a:ext cx="1724518" cy="162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42BE9E-86F0-DBFD-7036-83AA1BAC95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1877658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dirty="0"/>
              <a:t>Rest endpoint – Testing Layer</a:t>
            </a:r>
            <a:br>
              <a:rPr lang="en-US" dirty="0"/>
            </a:br>
            <a:r>
              <a:rPr lang="en-US" sz="2200" dirty="0">
                <a:latin typeface="OpenDyslexic" pitchFamily="2" charset="77"/>
              </a:rPr>
              <a:t>The Software - Testability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D8D311-10AA-9255-E472-60BBB612EB05}"/>
              </a:ext>
            </a:extLst>
          </p:cNvPr>
          <p:cNvSpPr txBox="1"/>
          <p:nvPr/>
        </p:nvSpPr>
        <p:spPr>
          <a:xfrm>
            <a:off x="8599875" y="2746818"/>
            <a:ext cx="228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Side Effects</a:t>
            </a:r>
          </a:p>
          <a:p>
            <a:pPr algn="ctr"/>
            <a:r>
              <a:rPr lang="en-US" b="1" dirty="0"/>
              <a:t>Real World impacts</a:t>
            </a:r>
          </a:p>
          <a:p>
            <a:pPr algn="ctr"/>
            <a:r>
              <a:rPr lang="en-US" b="1" dirty="0" err="1"/>
              <a:t>Asyncrousity</a:t>
            </a:r>
            <a:endParaRPr lang="en-US" b="1" dirty="0"/>
          </a:p>
          <a:p>
            <a:pPr algn="ctr"/>
            <a:r>
              <a:rPr lang="en-US" b="1" dirty="0"/>
              <a:t>Data Setup</a:t>
            </a:r>
          </a:p>
          <a:p>
            <a:pPr algn="ctr"/>
            <a:r>
              <a:rPr lang="en-US" b="1" dirty="0"/>
              <a:t>State - Login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FC81556-EC7E-8B10-0509-AF06AA468C39}"/>
              </a:ext>
            </a:extLst>
          </p:cNvPr>
          <p:cNvSpPr/>
          <p:nvPr/>
        </p:nvSpPr>
        <p:spPr>
          <a:xfrm>
            <a:off x="1048296" y="2038120"/>
            <a:ext cx="4583017" cy="3238959"/>
          </a:xfrm>
          <a:prstGeom prst="roundRect">
            <a:avLst/>
          </a:prstGeom>
          <a:noFill/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F49B72-68D2-37AD-3E31-0C59492A3850}"/>
              </a:ext>
            </a:extLst>
          </p:cNvPr>
          <p:cNvSpPr txBox="1"/>
          <p:nvPr/>
        </p:nvSpPr>
        <p:spPr>
          <a:xfrm rot="16200000">
            <a:off x="-279370" y="3472933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Testing Layer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E1FC47-A96A-87B0-B9B0-571C36884E4A}"/>
              </a:ext>
            </a:extLst>
          </p:cNvPr>
          <p:cNvSpPr txBox="1"/>
          <p:nvPr/>
        </p:nvSpPr>
        <p:spPr>
          <a:xfrm>
            <a:off x="5286685" y="5572749"/>
            <a:ext cx="228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/>
              <a:t>run_for_tests.sh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FFFD08-222D-6F51-F7DB-080FE2B4D411}"/>
              </a:ext>
            </a:extLst>
          </p:cNvPr>
          <p:cNvSpPr txBox="1"/>
          <p:nvPr/>
        </p:nvSpPr>
        <p:spPr>
          <a:xfrm>
            <a:off x="1379434" y="2620387"/>
            <a:ext cx="392074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/</a:t>
            </a:r>
            <a:r>
              <a:rPr lang="en-US" b="1" dirty="0" err="1"/>
              <a:t>test_login</a:t>
            </a:r>
            <a:endParaRPr lang="en-US" b="1" dirty="0"/>
          </a:p>
          <a:p>
            <a:pPr algn="ctr"/>
            <a:r>
              <a:rPr lang="en-US" b="1" dirty="0"/>
              <a:t>/</a:t>
            </a:r>
            <a:r>
              <a:rPr lang="en-US" b="1" dirty="0" err="1"/>
              <a:t>inital_data</a:t>
            </a:r>
            <a:endParaRPr lang="en-US" b="1" dirty="0"/>
          </a:p>
          <a:p>
            <a:pPr algn="ctr"/>
            <a:r>
              <a:rPr lang="en-US" b="1" dirty="0"/>
              <a:t>/</a:t>
            </a:r>
            <a:r>
              <a:rPr lang="en-US" b="1" dirty="0" err="1"/>
              <a:t>force_synchronous</a:t>
            </a:r>
            <a:endParaRPr lang="en-US" b="1" dirty="0"/>
          </a:p>
          <a:p>
            <a:pPr algn="ctr"/>
            <a:r>
              <a:rPr lang="en-US" b="1" dirty="0"/>
              <a:t>/</a:t>
            </a:r>
            <a:r>
              <a:rPr lang="en-US" b="1" dirty="0" err="1"/>
              <a:t>log_verbose</a:t>
            </a:r>
            <a:br>
              <a:rPr lang="en-US" b="1" dirty="0"/>
            </a:br>
            <a:r>
              <a:rPr lang="en-US" b="1" dirty="0"/>
              <a:t>/</a:t>
            </a:r>
            <a:r>
              <a:rPr lang="en-US" b="1" dirty="0" err="1"/>
              <a:t>return_side_effects</a:t>
            </a:r>
            <a:br>
              <a:rPr lang="en-US" b="1" dirty="0"/>
            </a:br>
            <a:r>
              <a:rPr lang="en-US" b="1" dirty="0"/>
              <a:t>?</a:t>
            </a:r>
            <a:r>
              <a:rPr lang="en-US" b="1" dirty="0" err="1"/>
              <a:t>return_side_effects</a:t>
            </a:r>
            <a:r>
              <a:rPr lang="en-US" b="1" dirty="0"/>
              <a:t>=true</a:t>
            </a:r>
          </a:p>
        </p:txBody>
      </p:sp>
    </p:spTree>
    <p:extLst>
      <p:ext uri="{BB962C8B-B14F-4D97-AF65-F5344CB8AC3E}">
        <p14:creationId xmlns:p14="http://schemas.microsoft.com/office/powerpoint/2010/main" val="2323799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CBAA33-AB2D-084D-FFD3-A90138E778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55346-A161-FB43-442D-E349EBC8EA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rest_testing_layer.process.md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333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D1095-22F2-40FA-2488-9BA63433B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9CA67DED-3CBF-DEEC-739A-C131A2A97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41" r="41"/>
          <a:stretch/>
        </p:blipFill>
        <p:spPr bwMode="auto">
          <a:xfrm>
            <a:off x="5650469" y="2461889"/>
            <a:ext cx="1185242" cy="1115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F9EA07-6025-EAB5-F0B5-40544F458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87" y="160462"/>
            <a:ext cx="9056914" cy="89644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The Software - Testability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2C947A-C355-2F08-DC6F-B20FFB284642}"/>
              </a:ext>
            </a:extLst>
          </p:cNvPr>
          <p:cNvSpPr txBox="1"/>
          <p:nvPr/>
        </p:nvSpPr>
        <p:spPr>
          <a:xfrm>
            <a:off x="2345703" y="2418640"/>
            <a:ext cx="1363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Original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6C304F-6306-F6C7-C2D1-3E7FBCCE6726}"/>
              </a:ext>
            </a:extLst>
          </p:cNvPr>
          <p:cNvSpPr txBox="1"/>
          <p:nvPr/>
        </p:nvSpPr>
        <p:spPr>
          <a:xfrm>
            <a:off x="1823215" y="2092557"/>
            <a:ext cx="2209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Testing interfaces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E17D4E-DCA8-E9E3-95EC-9B6427A3A290}"/>
              </a:ext>
            </a:extLst>
          </p:cNvPr>
          <p:cNvSpPr txBox="1"/>
          <p:nvPr/>
        </p:nvSpPr>
        <p:spPr>
          <a:xfrm>
            <a:off x="1561367" y="2787972"/>
            <a:ext cx="27333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Exposed pieces</a:t>
            </a:r>
          </a:p>
        </p:txBody>
      </p:sp>
    </p:spTree>
    <p:extLst>
      <p:ext uri="{BB962C8B-B14F-4D97-AF65-F5344CB8AC3E}">
        <p14:creationId xmlns:p14="http://schemas.microsoft.com/office/powerpoint/2010/main" val="1529423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A14558-0665-288C-BBB0-D8E931154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78053C-ED0B-795B-A85E-ECA43B446996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AAE9190-309B-2674-B510-D9ECEF6529E7}"/>
              </a:ext>
            </a:extLst>
          </p:cNvPr>
          <p:cNvCxnSpPr/>
          <p:nvPr/>
        </p:nvCxnSpPr>
        <p:spPr>
          <a:xfrm>
            <a:off x="-1" y="4177645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ules have changed">
            <a:extLst>
              <a:ext uri="{FF2B5EF4-FFF2-40B4-BE49-F238E27FC236}">
                <a16:creationId xmlns:a16="http://schemas.microsoft.com/office/drawing/2014/main" id="{32B48626-1B92-9D70-192F-21241384C645}"/>
              </a:ext>
            </a:extLst>
          </p:cNvPr>
          <p:cNvSpPr txBox="1"/>
          <p:nvPr/>
        </p:nvSpPr>
        <p:spPr>
          <a:xfrm>
            <a:off x="1247203" y="2168411"/>
            <a:ext cx="2133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Freestyle Script" panose="030804020302050B0404" pitchFamily="66" charset="77"/>
                <a:cs typeface="Charmonman" pitchFamily="2" charset="-34"/>
              </a:rPr>
              <a:t>game rules have changed</a:t>
            </a:r>
          </a:p>
        </p:txBody>
      </p:sp>
      <p:sp>
        <p:nvSpPr>
          <p:cNvPr id="7" name="cost of start is zero">
            <a:extLst>
              <a:ext uri="{FF2B5EF4-FFF2-40B4-BE49-F238E27FC236}">
                <a16:creationId xmlns:a16="http://schemas.microsoft.com/office/drawing/2014/main" id="{9B353894-6D7A-6552-9DA6-8EBE475007A3}"/>
              </a:ext>
            </a:extLst>
          </p:cNvPr>
          <p:cNvSpPr txBox="1"/>
          <p:nvPr/>
        </p:nvSpPr>
        <p:spPr>
          <a:xfrm>
            <a:off x="4332535" y="3032046"/>
            <a:ext cx="34236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cost(new) ≈ 0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9980770-1399-0AAF-8A25-AB86B906F50B}"/>
              </a:ext>
            </a:extLst>
          </p:cNvPr>
          <p:cNvSpPr txBox="1">
            <a:spLocks/>
          </p:cNvSpPr>
          <p:nvPr/>
        </p:nvSpPr>
        <p:spPr>
          <a:xfrm>
            <a:off x="2942896" y="5055324"/>
            <a:ext cx="6474372" cy="66988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are the implications?</a:t>
            </a:r>
          </a:p>
        </p:txBody>
      </p:sp>
    </p:spTree>
    <p:extLst>
      <p:ext uri="{BB962C8B-B14F-4D97-AF65-F5344CB8AC3E}">
        <p14:creationId xmlns:p14="http://schemas.microsoft.com/office/powerpoint/2010/main" val="225087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2718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506C8CE6-6178-4DDB-D991-3844208FD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64" b="22497"/>
          <a:stretch>
            <a:fillRect/>
          </a:stretch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363CB78E-2C2F-81EF-A9A7-C59B9378557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5953331 w 12192000"/>
              <a:gd name="connsiteY0" fmla="*/ 1123544 h 6858000"/>
              <a:gd name="connsiteX1" fmla="*/ 3647875 w 12192000"/>
              <a:gd name="connsiteY1" fmla="*/ 3429000 h 6858000"/>
              <a:gd name="connsiteX2" fmla="*/ 5953331 w 12192000"/>
              <a:gd name="connsiteY2" fmla="*/ 5734456 h 6858000"/>
              <a:gd name="connsiteX3" fmla="*/ 8258787 w 12192000"/>
              <a:gd name="connsiteY3" fmla="*/ 3429000 h 6858000"/>
              <a:gd name="connsiteX4" fmla="*/ 5953331 w 12192000"/>
              <a:gd name="connsiteY4" fmla="*/ 1123544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5953331" y="1123544"/>
                </a:moveTo>
                <a:cubicBezTo>
                  <a:pt x="4680063" y="1123544"/>
                  <a:pt x="3647875" y="2155732"/>
                  <a:pt x="3647875" y="3429000"/>
                </a:cubicBezTo>
                <a:cubicBezTo>
                  <a:pt x="3647875" y="4702268"/>
                  <a:pt x="4680063" y="5734456"/>
                  <a:pt x="5953331" y="5734456"/>
                </a:cubicBezTo>
                <a:cubicBezTo>
                  <a:pt x="7226599" y="5734456"/>
                  <a:pt x="8258787" y="4702268"/>
                  <a:pt x="8258787" y="3429000"/>
                </a:cubicBezTo>
                <a:cubicBezTo>
                  <a:pt x="8258787" y="2155732"/>
                  <a:pt x="7226599" y="1123544"/>
                  <a:pt x="5953331" y="112354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272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46B031-3385-E899-5B52-8FE1D8FEB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A821B-71C7-CDD3-2095-DCF3E0A1B6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 the basics work?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680FDA3-14FF-0015-DF1E-4F33A27B09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TDD</a:t>
            </a:r>
          </a:p>
        </p:txBody>
      </p:sp>
    </p:spTree>
    <p:extLst>
      <p:ext uri="{BB962C8B-B14F-4D97-AF65-F5344CB8AC3E}">
        <p14:creationId xmlns:p14="http://schemas.microsoft.com/office/powerpoint/2010/main" val="3207195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564DD-340E-FA61-9588-AD53206FD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5539C3DA-1DF8-2DB3-F6B8-080084BE8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64" b="22497"/>
          <a:stretch>
            <a:fillRect/>
          </a:stretch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8C40E670-3634-EF7C-5F43-CBF1AD3E6C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5953331 w 12192000"/>
              <a:gd name="connsiteY0" fmla="*/ 1123544 h 6858000"/>
              <a:gd name="connsiteX1" fmla="*/ 3647875 w 12192000"/>
              <a:gd name="connsiteY1" fmla="*/ 3429000 h 6858000"/>
              <a:gd name="connsiteX2" fmla="*/ 5953331 w 12192000"/>
              <a:gd name="connsiteY2" fmla="*/ 5734456 h 6858000"/>
              <a:gd name="connsiteX3" fmla="*/ 8258787 w 12192000"/>
              <a:gd name="connsiteY3" fmla="*/ 3429000 h 6858000"/>
              <a:gd name="connsiteX4" fmla="*/ 5953331 w 12192000"/>
              <a:gd name="connsiteY4" fmla="*/ 1123544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5953331" y="1123544"/>
                </a:moveTo>
                <a:cubicBezTo>
                  <a:pt x="4680063" y="1123544"/>
                  <a:pt x="3647875" y="2155732"/>
                  <a:pt x="3647875" y="3429000"/>
                </a:cubicBezTo>
                <a:cubicBezTo>
                  <a:pt x="3647875" y="4702268"/>
                  <a:pt x="4680063" y="5734456"/>
                  <a:pt x="5953331" y="5734456"/>
                </a:cubicBezTo>
                <a:cubicBezTo>
                  <a:pt x="7226599" y="5734456"/>
                  <a:pt x="8258787" y="4702268"/>
                  <a:pt x="8258787" y="3429000"/>
                </a:cubicBezTo>
                <a:cubicBezTo>
                  <a:pt x="8258787" y="2155732"/>
                  <a:pt x="7226599" y="1123544"/>
                  <a:pt x="5953331" y="112354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9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3B37E-2F94-4326-CC4A-50D4EA907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63F12-4D30-917A-35BC-16995762EB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else should I know about this software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0B4C78-7305-F4DC-845D-04F3642AA6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Exploratory Testing</a:t>
            </a:r>
          </a:p>
        </p:txBody>
      </p:sp>
    </p:spTree>
    <p:extLst>
      <p:ext uri="{BB962C8B-B14F-4D97-AF65-F5344CB8AC3E}">
        <p14:creationId xmlns:p14="http://schemas.microsoft.com/office/powerpoint/2010/main" val="3936247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oftware Testing - Heuristics Cheat Sheet | PDF">
            <a:extLst>
              <a:ext uri="{FF2B5EF4-FFF2-40B4-BE49-F238E27FC236}">
                <a16:creationId xmlns:a16="http://schemas.microsoft.com/office/drawing/2014/main" id="{4E3D4EEA-F2DA-BE81-6FE8-0AC0C51D7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9270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3099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Generated image">
            <a:extLst>
              <a:ext uri="{FF2B5EF4-FFF2-40B4-BE49-F238E27FC236}">
                <a16:creationId xmlns:a16="http://schemas.microsoft.com/office/drawing/2014/main" id="{55058A7C-FE7F-E648-4275-0C641D6D69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4" r="17619"/>
          <a:stretch>
            <a:fillRect/>
          </a:stretch>
        </p:blipFill>
        <p:spPr bwMode="auto">
          <a:xfrm>
            <a:off x="9147958" y="0"/>
            <a:ext cx="312934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5D360D09-154C-EABB-D9F3-0CAA6910EB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69" r="10469"/>
          <a:stretch>
            <a:fillRect/>
          </a:stretch>
        </p:blipFill>
        <p:spPr bwMode="auto">
          <a:xfrm>
            <a:off x="7258" y="0"/>
            <a:ext cx="296741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E21FA51-F74C-C3C2-A90F-A187C8003EAF}"/>
              </a:ext>
            </a:extLst>
          </p:cNvPr>
          <p:cNvSpPr txBox="1"/>
          <p:nvPr/>
        </p:nvSpPr>
        <p:spPr>
          <a:xfrm>
            <a:off x="0" y="6488668"/>
            <a:ext cx="2863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rgbClr val="555555"/>
                </a:solidFill>
                <a:effectLst/>
                <a:latin typeface="Open Sans" panose="020B0606030504020204" pitchFamily="34" charset="0"/>
              </a:rPr>
              <a:t>Elisabeth Hendrickson</a:t>
            </a:r>
            <a:endParaRPr lang="en-US" b="1" dirty="0"/>
          </a:p>
        </p:txBody>
      </p:sp>
      <p:pic>
        <p:nvPicPr>
          <p:cNvPr id="2052" name="Picture 4" descr="Generated image">
            <a:extLst>
              <a:ext uri="{FF2B5EF4-FFF2-40B4-BE49-F238E27FC236}">
                <a16:creationId xmlns:a16="http://schemas.microsoft.com/office/drawing/2014/main" id="{3BDA5A7A-86BE-92E5-5D3E-F389258E74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5" r="7749"/>
          <a:stretch>
            <a:fillRect/>
          </a:stretch>
        </p:blipFill>
        <p:spPr bwMode="auto">
          <a:xfrm>
            <a:off x="2981926" y="0"/>
            <a:ext cx="312934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1B43D62-29CF-5237-6F36-DE5E77FE1E9F}"/>
              </a:ext>
            </a:extLst>
          </p:cNvPr>
          <p:cNvSpPr txBox="1"/>
          <p:nvPr/>
        </p:nvSpPr>
        <p:spPr>
          <a:xfrm>
            <a:off x="2974668" y="6488668"/>
            <a:ext cx="2863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James Bach</a:t>
            </a:r>
          </a:p>
        </p:txBody>
      </p:sp>
      <p:pic>
        <p:nvPicPr>
          <p:cNvPr id="2054" name="Picture 6" descr="Generated image">
            <a:extLst>
              <a:ext uri="{FF2B5EF4-FFF2-40B4-BE49-F238E27FC236}">
                <a16:creationId xmlns:a16="http://schemas.microsoft.com/office/drawing/2014/main" id="{9ECEA6B0-6976-6CD7-C106-DEA0C0F514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5"/>
          <a:stretch>
            <a:fillRect/>
          </a:stretch>
        </p:blipFill>
        <p:spPr bwMode="auto">
          <a:xfrm>
            <a:off x="6096000" y="0"/>
            <a:ext cx="305195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E851B5-EA29-77A8-592E-1D23948E89AA}"/>
              </a:ext>
            </a:extLst>
          </p:cNvPr>
          <p:cNvSpPr txBox="1"/>
          <p:nvPr/>
        </p:nvSpPr>
        <p:spPr>
          <a:xfrm>
            <a:off x="6197907" y="6488668"/>
            <a:ext cx="2863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Michael Bolton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26D8AB-AE9D-4140-DC04-C40B7BA2BAD6}"/>
              </a:ext>
            </a:extLst>
          </p:cNvPr>
          <p:cNvSpPr txBox="1"/>
          <p:nvPr/>
        </p:nvSpPr>
        <p:spPr>
          <a:xfrm>
            <a:off x="9698622" y="6488668"/>
            <a:ext cx="17645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Ash Coleman</a:t>
            </a:r>
          </a:p>
        </p:txBody>
      </p:sp>
    </p:spTree>
    <p:extLst>
      <p:ext uri="{BB962C8B-B14F-4D97-AF65-F5344CB8AC3E}">
        <p14:creationId xmlns:p14="http://schemas.microsoft.com/office/powerpoint/2010/main" val="1514283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206</Words>
  <Application>Microsoft Macintosh PowerPoint</Application>
  <PresentationFormat>Widescreen</PresentationFormat>
  <Paragraphs>64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Aptos</vt:lpstr>
      <vt:lpstr>Aptos Display</vt:lpstr>
      <vt:lpstr>Arial</vt:lpstr>
      <vt:lpstr>Freestyle Script</vt:lpstr>
      <vt:lpstr>Open Sans</vt:lpstr>
      <vt:lpstr>OpenDyslexic</vt:lpstr>
      <vt:lpstr>Office Theme</vt:lpstr>
      <vt:lpstr>Exploratory Testing w/agentic AI</vt:lpstr>
      <vt:lpstr>PowerPoint Presentation</vt:lpstr>
      <vt:lpstr>PowerPoint Presentation</vt:lpstr>
      <vt:lpstr>PowerPoint Presentation</vt:lpstr>
      <vt:lpstr>Do the basics work?</vt:lpstr>
      <vt:lpstr>PowerPoint Presentation</vt:lpstr>
      <vt:lpstr>What else should I know about this software</vt:lpstr>
      <vt:lpstr>PowerPoint Presentation</vt:lpstr>
      <vt:lpstr>PowerPoint Presentation</vt:lpstr>
      <vt:lpstr>The Pieces</vt:lpstr>
      <vt:lpstr>The Software - Testability</vt:lpstr>
      <vt:lpstr>Interactions</vt:lpstr>
      <vt:lpstr>What is the app?</vt:lpstr>
      <vt:lpstr>Rest endpoint The Software - Testability</vt:lpstr>
      <vt:lpstr>Rest endpoint – Testing Layer The Software - Testability</vt:lpstr>
      <vt:lpstr>rest_testing_layer.process.md</vt:lpstr>
      <vt:lpstr>The Software - Testability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Llewellyn Falco</dc:creator>
  <cp:lastModifiedBy>Llewellyn Falco</cp:lastModifiedBy>
  <cp:revision>11</cp:revision>
  <dcterms:created xsi:type="dcterms:W3CDTF">2025-09-08T22:23:16Z</dcterms:created>
  <dcterms:modified xsi:type="dcterms:W3CDTF">2025-09-10T19:00:05Z</dcterms:modified>
</cp:coreProperties>
</file>

<file path=docProps/thumbnail.jpeg>
</file>